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3" r:id="rId5"/>
    <p:sldId id="287" r:id="rId6"/>
    <p:sldId id="259" r:id="rId7"/>
    <p:sldId id="274" r:id="rId8"/>
    <p:sldId id="265" r:id="rId9"/>
    <p:sldId id="267" r:id="rId10"/>
    <p:sldId id="268" r:id="rId11"/>
    <p:sldId id="282" r:id="rId12"/>
    <p:sldId id="270" r:id="rId13"/>
    <p:sldId id="285" r:id="rId14"/>
    <p:sldId id="262" r:id="rId15"/>
    <p:sldId id="277" r:id="rId16"/>
    <p:sldId id="280" r:id="rId17"/>
    <p:sldId id="283" r:id="rId18"/>
    <p:sldId id="278" r:id="rId19"/>
    <p:sldId id="279" r:id="rId20"/>
    <p:sldId id="263" r:id="rId21"/>
    <p:sldId id="281" r:id="rId22"/>
    <p:sldId id="286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rius" initials="S" lastIdx="1" clrIdx="0">
    <p:extLst>
      <p:ext uri="{19B8F6BF-5375-455C-9EA6-DF929625EA0E}">
        <p15:presenceInfo xmlns:p15="http://schemas.microsoft.com/office/powerpoint/2012/main" userId="Siri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94660"/>
  </p:normalViewPr>
  <p:slideViewPr>
    <p:cSldViewPr snapToGrid="0">
      <p:cViewPr varScale="1">
        <p:scale>
          <a:sx n="83" d="100"/>
          <a:sy n="83" d="100"/>
        </p:scale>
        <p:origin x="509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FE996-BE9C-4E78-8A58-56D2B8E3FFC8}" type="datetimeFigureOut">
              <a:rPr lang="ru-RU" smtClean="0"/>
              <a:t>19.08.2022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741C1-D3DF-4FB2-99BA-5B2CFFD3B9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97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41C1-D3DF-4FB2-99BA-5B2CFFD3B9B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34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41C1-D3DF-4FB2-99BA-5B2CFFD3B9B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88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41C1-D3DF-4FB2-99BA-5B2CFFD3B9B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49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41C1-D3DF-4FB2-99BA-5B2CFFD3B9B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114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41C1-D3DF-4FB2-99BA-5B2CFFD3B9B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87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41C1-D3DF-4FB2-99BA-5B2CFFD3B9B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13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41C1-D3DF-4FB2-99BA-5B2CFFD3B9B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32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DD0C-2874-45FC-961B-E202A625E1C8}" type="datetime1">
              <a:rPr lang="ru-RU" smtClean="0"/>
              <a:t>19.08.2022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8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2B59F-C81B-48A8-AF42-35E39F47071D}" type="datetime1">
              <a:rPr lang="ru-RU" smtClean="0"/>
              <a:t>19.08.2022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32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1F43-FD18-4495-9B78-69F92DE28AC0}" type="datetime1">
              <a:rPr lang="ru-RU" smtClean="0"/>
              <a:t>19.08.2022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5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14E-79C0-47A4-993D-2EC38A964BBB}" type="datetime1">
              <a:rPr lang="ru-RU" smtClean="0"/>
              <a:t>19.08.2022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51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CD74-363C-4A00-8A4D-0FDE7BCCC12B}" type="datetime1">
              <a:rPr lang="ru-RU" smtClean="0"/>
              <a:t>19.08.2022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3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295E0-5DA1-4065-BECC-9D15DF4A882E}" type="datetime1">
              <a:rPr lang="ru-RU" smtClean="0"/>
              <a:t>19.08.2022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80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3A50-46D7-4F7C-AE4D-F9692FEFC3A5}" type="datetime1">
              <a:rPr lang="ru-RU" smtClean="0"/>
              <a:t>19.08.2022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10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3DFF-5126-465C-B630-AFDD286377FB}" type="datetime1">
              <a:rPr lang="ru-RU" smtClean="0"/>
              <a:t>19.08.2022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43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8C1A-9EBE-4BE3-9F78-4EDEC35D7C14}" type="datetime1">
              <a:rPr lang="ru-RU" smtClean="0"/>
              <a:t>19.08.2022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65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733B9-74E3-4A5E-B72A-C8CD678541FE}" type="datetime1">
              <a:rPr lang="ru-RU" smtClean="0"/>
              <a:t>19.08.2022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95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E94-CA49-4C1E-976C-4B3DBEAAB92C}" type="datetime1">
              <a:rPr lang="ru-RU" smtClean="0"/>
              <a:t>19.08.2022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35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B62DF-AA04-4BF4-BE27-E76395108C26}" type="datetime1">
              <a:rPr lang="ru-RU" smtClean="0"/>
              <a:t>19.08.2022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0152C-CD92-49F5-9DE5-A7CC80FF38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00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048000" y="95793"/>
            <a:ext cx="6096000" cy="12575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84663" y="1410788"/>
            <a:ext cx="9144000" cy="801597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операции по восстановлению функции сухожилий сгибателей пальцев после различных травм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3509554" y="4350266"/>
            <a:ext cx="9144000" cy="1655762"/>
          </a:xfrm>
        </p:spPr>
        <p:txBody>
          <a:bodyPr>
            <a:noAutofit/>
          </a:bodyPr>
          <a:lstStyle/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Логинов Ф.Б.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Пивоваров Б.Д.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Попова К.Р.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Тихвинский Д.В.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Тягунова А.И.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048000" y="-3167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ru-RU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Образовательный модуль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«Матричные методы и моделирование в науках о жизни и Земле»</a:t>
            </a:r>
          </a:p>
          <a:p>
            <a:pPr algn="ctr"/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6-19 августа 2022 г.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2"/>
          <a:stretch/>
        </p:blipFill>
        <p:spPr>
          <a:xfrm>
            <a:off x="2623431" y="2457200"/>
            <a:ext cx="6341276" cy="4046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F7F95A-DD8C-847C-AC9E-A0D400EC9EEA}"/>
              </a:ext>
            </a:extLst>
          </p:cNvPr>
          <p:cNvSpPr txBox="1"/>
          <p:nvPr/>
        </p:nvSpPr>
        <p:spPr>
          <a:xfrm>
            <a:off x="9568569" y="4263747"/>
            <a:ext cx="2176864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Руководители: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Юрова А.С.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Саламатова В.Ю.</a:t>
            </a:r>
          </a:p>
        </p:txBody>
      </p:sp>
    </p:spTree>
    <p:extLst>
      <p:ext uri="{BB962C8B-B14F-4D97-AF65-F5344CB8AC3E}">
        <p14:creationId xmlns:p14="http://schemas.microsoft.com/office/powerpoint/2010/main" val="35772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28600" y="252548"/>
            <a:ext cx="10543903" cy="1018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 2.2:Работа с собственной моделью. Добавление мышцы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FDP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407" y="1371122"/>
            <a:ext cx="2825048" cy="532800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70" y="1371122"/>
            <a:ext cx="2598737" cy="53280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48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7836" y="164595"/>
            <a:ext cx="8250382" cy="86331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 2.3. Добавление шарика для соединения мышц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7" y="1576242"/>
            <a:ext cx="10058400" cy="51497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8792" y="2105890"/>
            <a:ext cx="4074127" cy="175432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r= 2 </a:t>
            </a:r>
            <a:r>
              <a:rPr lang="ru-RU" dirty="0">
                <a:solidFill>
                  <a:schemeClr val="bg1"/>
                </a:solidFill>
              </a:rPr>
              <a:t>мм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 = 100 </a:t>
            </a:r>
            <a:r>
              <a:rPr lang="ru-RU" dirty="0">
                <a:solidFill>
                  <a:schemeClr val="bg1"/>
                </a:solidFill>
              </a:rPr>
              <a:t>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6 степеней свободы (не ограничен в своём движении)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Связан с лучевой костью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1" t="-419" r="22590" b="178"/>
          <a:stretch/>
        </p:blipFill>
        <p:spPr>
          <a:xfrm>
            <a:off x="7169728" y="1092813"/>
            <a:ext cx="4341091" cy="516212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29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28600" y="252548"/>
            <a:ext cx="10543903" cy="1018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 2.4:Работа с собственной моделью. Добавление контактных поверхностей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37" y="1341121"/>
            <a:ext cx="3804809" cy="532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146" y="1341121"/>
            <a:ext cx="3827174" cy="5328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Объект 2">
                <a:extLst>
                  <a:ext uri="{FF2B5EF4-FFF2-40B4-BE49-F238E27FC236}">
                    <a16:creationId xmlns:a16="http://schemas.microsoft.com/office/drawing/2014/main" id="{666BBE1C-098E-4232-9338-16EB838AE190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90847" y="979055"/>
                <a:ext cx="11210306" cy="54247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ⅆ</m:t>
                        </m:r>
                      </m:num>
                      <m:den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ru-RU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ru-RU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ru-RU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ru-RU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уравнение Лагранжа 2 рода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acc>
                      <m:accPr>
                        <m:chr m:val="̈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</m:d>
                    <m:acc>
                      <m:accPr>
                        <m:chr m:val="̇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𝒒,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ru-RU" b="1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̈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вектор обобщенных координат, скоростей, ускорений соотв.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𝑀(𝒒)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матрица масс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вектор приложенных внешних сил и моментов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</m:t>
                        </m:r>
                      </m:sup>
                    </m:sSup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вектор мышечных сил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матрица плеч мышечных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сил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𝑀𝑇</m:t>
                        </m:r>
                      </m:sup>
                    </m:sSup>
                    <m:r>
                      <a:rPr lang="ru-RU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учитывает кривые (сила — длина мышцы, сила — скорость 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сокращения)</a:t>
                </a:r>
              </a:p>
              <a:p>
                <a:pPr marL="0" indent="0">
                  <a:buNone/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a(t) –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активации возбуждения, характеризующая наличие кальция в межклеточном пространстве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обобщенные силы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2" name="Объект 2">
                <a:extLst>
                  <a:ext uri="{FF2B5EF4-FFF2-40B4-BE49-F238E27FC236}">
                    <a16:creationId xmlns:a16="http://schemas.microsoft.com/office/drawing/2014/main" id="{666BBE1C-098E-4232-9338-16EB838AE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47" y="979055"/>
                <a:ext cx="11210306" cy="5424714"/>
              </a:xfrm>
              <a:prstGeom prst="rect">
                <a:avLst/>
              </a:prstGeom>
              <a:blipFill>
                <a:blip r:embed="rId3"/>
                <a:stretch>
                  <a:fillRect l="-979" t="-1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1"/>
          <p:cNvSpPr txBox="1">
            <a:spLocks/>
          </p:cNvSpPr>
          <p:nvPr/>
        </p:nvSpPr>
        <p:spPr>
          <a:xfrm>
            <a:off x="211182" y="101990"/>
            <a:ext cx="10143309" cy="7385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Этап 3.1.Моделирование сгибания пальцев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13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90847" y="840509"/>
            <a:ext cx="2418608" cy="794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11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2436"/>
            <a:ext cx="8270966" cy="105030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 3.1.Воспроизведение функции активации возбуждения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a(t)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6" y="2117495"/>
            <a:ext cx="6244129" cy="309471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39345" y="2995088"/>
                <a:ext cx="3870960" cy="884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+ 0.05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t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∈[0, 1.75]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∈[1.75, 2.25]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45" y="2995088"/>
                <a:ext cx="3870960" cy="884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14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43345" y="14038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активации возбуждения, характеризующая наличие кальция в межклеточном пространстве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295216" y="5590371"/>
                <a:ext cx="44894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acc>
                      <m:accPr>
                        <m:chr m:val="̈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</m:d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6" y="5590371"/>
                <a:ext cx="4489499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86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2636" y="1363807"/>
            <a:ext cx="10515600" cy="4351338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Замена мышц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FDP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связки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2292927" cy="88178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/>
          <a:stretch/>
        </p:blipFill>
        <p:spPr>
          <a:xfrm>
            <a:off x="5911272" y="1801088"/>
            <a:ext cx="3872063" cy="466271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36" y="1801088"/>
            <a:ext cx="4387336" cy="46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419764" cy="61393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Результаты(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I)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16</a:t>
            </a:fld>
            <a:endParaRPr lang="ru-RU"/>
          </a:p>
        </p:txBody>
      </p:sp>
      <p:pic>
        <p:nvPicPr>
          <p:cNvPr id="5" name="8A79A0B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2482" y="1493116"/>
            <a:ext cx="8047037" cy="4351338"/>
          </a:xfrm>
        </p:spPr>
      </p:pic>
    </p:spTree>
    <p:extLst>
      <p:ext uri="{BB962C8B-B14F-4D97-AF65-F5344CB8AC3E}">
        <p14:creationId xmlns:p14="http://schemas.microsoft.com/office/powerpoint/2010/main" val="10511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619" y="46183"/>
            <a:ext cx="3733799" cy="7112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Сравнение(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19" y="952783"/>
            <a:ext cx="6156000" cy="33407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46" y="4276095"/>
            <a:ext cx="5734338" cy="33764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181600" y="5135776"/>
            <a:ext cx="267855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084290" y="1542473"/>
            <a:ext cx="0" cy="250305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17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684" y="1221095"/>
            <a:ext cx="5529551" cy="31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90114" y="281999"/>
            <a:ext cx="2292927" cy="88178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</a:t>
            </a:r>
          </a:p>
        </p:txBody>
      </p:sp>
      <p:pic>
        <p:nvPicPr>
          <p:cNvPr id="5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89" y="1315703"/>
            <a:ext cx="2825048" cy="5328000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52" y="1315703"/>
            <a:ext cx="2598737" cy="5328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99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271982" cy="61393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19</a:t>
            </a:fld>
            <a:endParaRPr lang="ru-RU"/>
          </a:p>
        </p:txBody>
      </p:sp>
      <p:pic>
        <p:nvPicPr>
          <p:cNvPr id="5" name="opensim_video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581" y="1226782"/>
            <a:ext cx="8712201" cy="5312130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2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068782" cy="10295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219325"/>
            <a:ext cx="5143500" cy="2212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восстановления способности сгибания пальцев хирургическая процедура заключается в непосредственном наложении швов на сухожилия глубокого сгибателя пальцев (FDP) всех четырех пальцев к функционирующей донорской мышце, такой как длинный лучевой разгибатель запястья (ECRL). Метод прямого сшивания приводит к недостаточной силе/хватательной способности нескольких пальцев.</a:t>
            </a:r>
            <a:endParaRPr lang="ru-RU" sz="24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99"/>
          <a:stretch/>
        </p:blipFill>
        <p:spPr bwMode="auto">
          <a:xfrm>
            <a:off x="7391400" y="774700"/>
            <a:ext cx="3467100" cy="5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8559800" y="3962400"/>
            <a:ext cx="736600" cy="46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FDP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388350" y="4667250"/>
            <a:ext cx="1009650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ECRL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518400" y="2917825"/>
            <a:ext cx="2044700" cy="92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Перенаправление  сухожилия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953500" y="838200"/>
            <a:ext cx="2032000" cy="92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Мускулатура руки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619" y="46183"/>
            <a:ext cx="3733799" cy="7112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Сравнение(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1" y="877455"/>
            <a:ext cx="6156000" cy="33407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877" y="4552408"/>
            <a:ext cx="5734338" cy="33764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181600" y="5135776"/>
            <a:ext cx="267855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726543" y="1644073"/>
            <a:ext cx="323275" cy="193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r>
            <a:endParaRPr lang="ru-RU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743410" y="2005863"/>
            <a:ext cx="323275" cy="193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lang="ru-RU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724938" y="2403572"/>
            <a:ext cx="323275" cy="193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ru-RU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743409" y="2765362"/>
            <a:ext cx="323275" cy="193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ru-RU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43409" y="3163071"/>
            <a:ext cx="323275" cy="193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20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157" y="1071418"/>
            <a:ext cx="4136364" cy="308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9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025073" cy="76171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Построена модель стандартного протокола операции при травме руки. На ее основе можно реализовать различные варианты операции, в том числе и изобрести новые.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 </a:t>
            </a:r>
            <a:r>
              <a:rPr lang="ru-RU" dirty="0" smtClean="0"/>
              <a:t>Рассмотрены </a:t>
            </a:r>
            <a:r>
              <a:rPr lang="ru-RU" dirty="0"/>
              <a:t>два подхода к моделированию сухожилий </a:t>
            </a:r>
            <a:r>
              <a:rPr lang="en-US" dirty="0"/>
              <a:t>FDP</a:t>
            </a:r>
            <a:r>
              <a:rPr lang="ru-RU" dirty="0"/>
              <a:t>: через мышцы и связки. В ходе работы выяснено, что замена мышц </a:t>
            </a:r>
            <a:r>
              <a:rPr lang="en-US" dirty="0"/>
              <a:t>FDP </a:t>
            </a:r>
            <a:r>
              <a:rPr lang="ru-RU" dirty="0"/>
              <a:t> на связки перспективна, но требует доработки. Пальцы касаются мячика приблизительно одновременно. Оставляя мышцы, пришли к результату, что пальцы сгибаются под схожим углом, но в отличие от данных  статьи они касаются мячика в разное время. 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8" y="179842"/>
            <a:ext cx="1938189" cy="25171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78" y="161215"/>
            <a:ext cx="1894926" cy="25265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272" y="179842"/>
            <a:ext cx="1880956" cy="25079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396" y="179842"/>
            <a:ext cx="1919003" cy="25171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-273" t="-365" r="26973" b="365"/>
          <a:stretch/>
        </p:blipFill>
        <p:spPr>
          <a:xfrm>
            <a:off x="9523133" y="170005"/>
            <a:ext cx="2474919" cy="25276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268438" y="3020291"/>
            <a:ext cx="22161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Тихвинский Денис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модели мизинца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мышц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связок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параметров всех мышц для второго подхода моделирования.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4582" y="3020291"/>
            <a:ext cx="23892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Тягунова Александра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костей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остроение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геометрической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оспроизведение   функции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возбуждения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одготовка презентации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0684" y="3038761"/>
            <a:ext cx="24106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Попова Кристина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Обработка статей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геометрии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Добавление мышц и связок для указательного и большого пальцев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Воспроизведение   функции активации возбуждения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</a:t>
            </a:r>
            <a:r>
              <a:rPr lang="ru-RU" dirty="0"/>
              <a:t>презентации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7089948" y="3038761"/>
            <a:ext cx="2225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Логинов Фёдор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геометрии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Добавление мышц и связок в модель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параметров всех мышц 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9688945" y="3020291"/>
            <a:ext cx="23091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Пивоваров Богдан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геометрии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Добавление мышц и связок в модель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параметров всех мышц для первого подхода моделирования</a:t>
            </a:r>
          </a:p>
          <a:p>
            <a:endParaRPr lang="ru-RU" u="sng" dirty="0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0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652657" cy="8286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Возможное решение проблемы</a:t>
            </a:r>
          </a:p>
        </p:txBody>
      </p:sp>
      <p:pic>
        <p:nvPicPr>
          <p:cNvPr id="6" name="Рисунок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3" t="6567"/>
          <a:stretch/>
        </p:blipFill>
        <p:spPr bwMode="auto">
          <a:xfrm>
            <a:off x="7004553" y="2127294"/>
            <a:ext cx="1679517" cy="354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1" r="12602"/>
          <a:stretch/>
        </p:blipFill>
        <p:spPr>
          <a:xfrm>
            <a:off x="2590223" y="1918232"/>
            <a:ext cx="3683000" cy="3618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58D67-C504-A3F3-C81C-1522D3FE1F4D}"/>
              </a:ext>
            </a:extLst>
          </p:cNvPr>
          <p:cNvSpPr txBox="1"/>
          <p:nvPr/>
        </p:nvSpPr>
        <p:spPr>
          <a:xfrm>
            <a:off x="487326" y="5685376"/>
            <a:ext cx="10262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Montgomery J., Balasubramanian R. et. Al. New tendon-transfer surgery for ulnar-median nerve palsy using embedded adaptive engineering mechanism</a:t>
            </a:r>
            <a:r>
              <a:rPr lang="en-US" i="1" dirty="0"/>
              <a:t>. Proceedings of the 11th International Symposium, Computer Methods in Biomechanics and Biomedical Engineering  April 3 - 7, 2013, Salt Lake City, Utah, USA 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66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491" y="156120"/>
            <a:ext cx="4848497" cy="82794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894146" y="1468582"/>
            <a:ext cx="4783842" cy="18657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Воспроизвести стандартный протокол операции по восстановлению функции сухожилий для дальнейших модификаций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894146" y="3454398"/>
            <a:ext cx="9399947" cy="1995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Подготовить модель костных и мышечных структур руки, используя известные 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модель сгибания пальцев при обхвате мячика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Сравнить полученные зависимости величины сгибания от времени с данными из статьи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8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091" y="152688"/>
            <a:ext cx="1831109" cy="59545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OpenSim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114E067C-BB25-4099-825D-5C8253B9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23" y="2706990"/>
            <a:ext cx="7118924" cy="397424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75491" y="1025236"/>
            <a:ext cx="7638473" cy="13577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Прямое моделирование: </a:t>
            </a:r>
          </a:p>
          <a:p>
            <a:pPr algn="ctr"/>
            <a:r>
              <a:rPr lang="ru-RU" sz="2000" dirty="0" smtClean="0">
                <a:solidFill>
                  <a:schemeClr val="tx1"/>
                </a:solidFill>
                <a:latin typeface="LiberationSerif"/>
              </a:rPr>
              <a:t>Задаем </a:t>
            </a:r>
            <a:r>
              <a:rPr lang="ru-RU" sz="2000" dirty="0">
                <a:solidFill>
                  <a:schemeClr val="tx1"/>
                </a:solidFill>
                <a:latin typeface="LiberationSerif"/>
              </a:rPr>
              <a:t>активацию одной/нескольких мышц -</a:t>
            </a:r>
            <a:r>
              <a:rPr lang="en-US" sz="2000" dirty="0">
                <a:solidFill>
                  <a:schemeClr val="tx1"/>
                </a:solidFill>
                <a:latin typeface="LiberationSerif"/>
              </a:rPr>
              <a:t>&gt; </a:t>
            </a:r>
            <a:r>
              <a:rPr lang="ru-RU" sz="2000" dirty="0">
                <a:solidFill>
                  <a:schemeClr val="tx1"/>
                </a:solidFill>
                <a:latin typeface="LiberationSerif"/>
              </a:rPr>
              <a:t>Предсказываем соответствующее </a:t>
            </a:r>
            <a:r>
              <a:rPr lang="ru-RU" sz="2000" dirty="0" smtClean="0">
                <a:solidFill>
                  <a:schemeClr val="tx1"/>
                </a:solidFill>
                <a:latin typeface="LiberationSerif"/>
              </a:rPr>
              <a:t>движение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01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491" y="156120"/>
            <a:ext cx="7076836" cy="73057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данные: Модель 1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111"/>
            <a:ext cx="5866873" cy="438130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304" y="1450111"/>
            <a:ext cx="6672696" cy="43813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85046" y="1588654"/>
            <a:ext cx="4074127" cy="25920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Известны массы, моменты инерций и центры масс тел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 тел с нулевой массой, которые трудно удалить из топологии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Пясть и запястье объединены в одно тело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8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5" y="979045"/>
            <a:ext cx="4095750" cy="56864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1944" r="8737"/>
          <a:stretch/>
        </p:blipFill>
        <p:spPr>
          <a:xfrm>
            <a:off x="4209186" y="979045"/>
            <a:ext cx="3798742" cy="56884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491" y="156120"/>
            <a:ext cx="7076836" cy="73057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данные: Модель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18764" y="979045"/>
            <a:ext cx="3916218" cy="258532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руки с нужной функциональностью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Неизвестны масса, центр масс и момент инерции тел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 тел с нулевой массой, которые трудно удалить из топологии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38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77420" y="143559"/>
            <a:ext cx="10543903" cy="1018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 1. Создание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костных структур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99" y="1329131"/>
            <a:ext cx="3482372" cy="513020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8</a:t>
            </a:fld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49371" y="1327529"/>
            <a:ext cx="4425902" cy="513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04" y="1330521"/>
            <a:ext cx="2630955" cy="5327478"/>
          </a:xfr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228600" y="252548"/>
            <a:ext cx="10543903" cy="1018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 2.Работа с собственной моделью. Воспроизведение операции.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2.1.Добавление мышцы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ECRL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изменение её длины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9"/>
          <a:stretch/>
        </p:blipFill>
        <p:spPr>
          <a:xfrm>
            <a:off x="4879438" y="1330521"/>
            <a:ext cx="2975066" cy="53274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44" y="1330521"/>
            <a:ext cx="4027055" cy="53274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44800" y="1403927"/>
            <a:ext cx="140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388560" y="1403927"/>
            <a:ext cx="1260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(3)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152C-CD92-49F5-9DE5-A7CC80FF388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939</Words>
  <Application>Microsoft Office PowerPoint</Application>
  <PresentationFormat>Широкоэкранный</PresentationFormat>
  <Paragraphs>140</Paragraphs>
  <Slides>22</Slides>
  <Notes>7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LiberationSerif</vt:lpstr>
      <vt:lpstr>Times New Roman</vt:lpstr>
      <vt:lpstr>Wingdings</vt:lpstr>
      <vt:lpstr>Тема Office</vt:lpstr>
      <vt:lpstr>Моделирование операции по восстановлению функции сухожилий сгибателей пальцев после различных травм</vt:lpstr>
      <vt:lpstr>Мотивация</vt:lpstr>
      <vt:lpstr>Возможное решение проблемы</vt:lpstr>
      <vt:lpstr>Постановка задачи</vt:lpstr>
      <vt:lpstr>OpenSim</vt:lpstr>
      <vt:lpstr>Исходные данные: Модель 1</vt:lpstr>
      <vt:lpstr>Исходные данные: Модель 2</vt:lpstr>
      <vt:lpstr>Презентация PowerPoint</vt:lpstr>
      <vt:lpstr>Презентация PowerPoint</vt:lpstr>
      <vt:lpstr>Презентация PowerPoint</vt:lpstr>
      <vt:lpstr>Этап 2.3. Добавление шарика для соединения мышц</vt:lpstr>
      <vt:lpstr>Презентация PowerPoint</vt:lpstr>
      <vt:lpstr>Презентация PowerPoint</vt:lpstr>
      <vt:lpstr>Этап 3.1.Воспроизведение функции активации возбуждения a(t)</vt:lpstr>
      <vt:lpstr>I подход</vt:lpstr>
      <vt:lpstr>Результаты(I)</vt:lpstr>
      <vt:lpstr>Сравнение(I):</vt:lpstr>
      <vt:lpstr>II подход</vt:lpstr>
      <vt:lpstr>Результаты(II)</vt:lpstr>
      <vt:lpstr>Сравнение(II):</vt:lpstr>
      <vt:lpstr>Выводы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Sirius</dc:creator>
  <cp:lastModifiedBy>Sirius</cp:lastModifiedBy>
  <cp:revision>88</cp:revision>
  <dcterms:created xsi:type="dcterms:W3CDTF">2022-08-16T09:46:13Z</dcterms:created>
  <dcterms:modified xsi:type="dcterms:W3CDTF">2022-08-19T07:01:28Z</dcterms:modified>
</cp:coreProperties>
</file>